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9" r:id="rId6"/>
    <p:sldId id="268" r:id="rId7"/>
    <p:sldId id="259" r:id="rId8"/>
    <p:sldId id="260" r:id="rId9"/>
    <p:sldId id="261" r:id="rId10"/>
    <p:sldId id="264" r:id="rId11"/>
    <p:sldId id="265" r:id="rId12"/>
    <p:sldId id="266" r:id="rId13"/>
    <p:sldId id="270" r:id="rId14"/>
    <p:sldId id="267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07C2-3F78-4CD9-8890-93DD7DDBC8C7}" type="datetimeFigureOut">
              <a:rPr lang="ru-RU" smtClean="0"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D103-62AB-4CB4-83C0-7386C0A409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07C2-3F78-4CD9-8890-93DD7DDBC8C7}" type="datetimeFigureOut">
              <a:rPr lang="ru-RU" smtClean="0"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D103-62AB-4CB4-83C0-7386C0A409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07C2-3F78-4CD9-8890-93DD7DDBC8C7}" type="datetimeFigureOut">
              <a:rPr lang="ru-RU" smtClean="0"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D103-62AB-4CB4-83C0-7386C0A409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07C2-3F78-4CD9-8890-93DD7DDBC8C7}" type="datetimeFigureOut">
              <a:rPr lang="ru-RU" smtClean="0"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D103-62AB-4CB4-83C0-7386C0A409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07C2-3F78-4CD9-8890-93DD7DDBC8C7}" type="datetimeFigureOut">
              <a:rPr lang="ru-RU" smtClean="0"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D103-62AB-4CB4-83C0-7386C0A409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07C2-3F78-4CD9-8890-93DD7DDBC8C7}" type="datetimeFigureOut">
              <a:rPr lang="ru-RU" smtClean="0"/>
              <a:t>17.12.2008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D103-62AB-4CB4-83C0-7386C0A409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07C2-3F78-4CD9-8890-93DD7DDBC8C7}" type="datetimeFigureOut">
              <a:rPr lang="ru-RU" smtClean="0"/>
              <a:t>17.12.2008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D103-62AB-4CB4-83C0-7386C0A409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07C2-3F78-4CD9-8890-93DD7DDBC8C7}" type="datetimeFigureOut">
              <a:rPr lang="ru-RU" smtClean="0"/>
              <a:t>17.12.2008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D103-62AB-4CB4-83C0-7386C0A409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07C2-3F78-4CD9-8890-93DD7DDBC8C7}" type="datetimeFigureOut">
              <a:rPr lang="ru-RU" smtClean="0"/>
              <a:t>17.12.2008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D103-62AB-4CB4-83C0-7386C0A409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07C2-3F78-4CD9-8890-93DD7DDBC8C7}" type="datetimeFigureOut">
              <a:rPr lang="ru-RU" smtClean="0"/>
              <a:t>17.12.2008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D103-62AB-4CB4-83C0-7386C0A409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07C2-3F78-4CD9-8890-93DD7DDBC8C7}" type="datetimeFigureOut">
              <a:rPr lang="ru-RU" smtClean="0"/>
              <a:t>17.12.2008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D103-62AB-4CB4-83C0-7386C0A409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207C2-3F78-4CD9-8890-93DD7DDBC8C7}" type="datetimeFigureOut">
              <a:rPr lang="ru-RU" smtClean="0"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FD103-62AB-4CB4-83C0-7386C0A409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zel-veter.ru/files/Uphotos/218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best-zastawki.narod.ru/ocean/ocean-big/570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g-fotki.yandex.ru/get/20/irina-kh.5/0_c84a_1456a034_X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dive-tek.ru/archiv/2007/6/DiveTek%2065b265d_36-41-8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1%80%D0%B5%D0%B2%D0%B5%D1%82%D0%BA%D0%B0" TargetMode="External"/><Relationship Id="rId13" Type="http://schemas.openxmlformats.org/officeDocument/2006/relationships/hyperlink" Target="http://ru.wikipedia.org/wiki/%D0%9F%D0%BE%D1%80%D1%82" TargetMode="External"/><Relationship Id="rId18" Type="http://schemas.openxmlformats.org/officeDocument/2006/relationships/hyperlink" Target="http://ru.wikipedia.org/wiki/%D0%9A%D0%B8%D1%82%D0%B0%D0%B9" TargetMode="External"/><Relationship Id="rId26" Type="http://schemas.openxmlformats.org/officeDocument/2006/relationships/hyperlink" Target="http://ru.wikipedia.org/wiki/%D0%A1%D0%A8%D0%90" TargetMode="External"/><Relationship Id="rId3" Type="http://schemas.openxmlformats.org/officeDocument/2006/relationships/hyperlink" Target="http://ru.wikipedia.org/wiki/%D0%A1%D0%B5%D0%BB%D1%8C%D0%B4%D1%8C" TargetMode="External"/><Relationship Id="rId21" Type="http://schemas.openxmlformats.org/officeDocument/2006/relationships/hyperlink" Target="http://ru.wikipedia.org/wiki/%D0%90%D0%B2%D1%81%D1%82%D1%80%D0%B0%D0%BB%D0%B8%D1%8F" TargetMode="External"/><Relationship Id="rId7" Type="http://schemas.openxmlformats.org/officeDocument/2006/relationships/hyperlink" Target="http://ru.wikipedia.org/wiki/%D0%9A%D1%80%D0%B0%D0%B1" TargetMode="External"/><Relationship Id="rId12" Type="http://schemas.openxmlformats.org/officeDocument/2006/relationships/hyperlink" Target="http://ru.wikipedia.org/wiki/%D0%9E%D0%BA%D0%B5%D0%B0%D0%BD" TargetMode="External"/><Relationship Id="rId17" Type="http://schemas.openxmlformats.org/officeDocument/2006/relationships/hyperlink" Target="http://ru.wikipedia.org/wiki/%D0%A8%D0%B0%D0%BD%D1%85%D0%B0%D0%B9" TargetMode="External"/><Relationship Id="rId25" Type="http://schemas.openxmlformats.org/officeDocument/2006/relationships/hyperlink" Target="http://ru.wikipedia.org/wiki/%D0%9B%D0%BE%D0%BD%D0%B3-%D0%91%D0%B8%D1%87" TargetMode="External"/><Relationship Id="rId2" Type="http://schemas.openxmlformats.org/officeDocument/2006/relationships/hyperlink" Target="http://ru.wikipedia.org/wiki/%D0%9C%D0%B8%D0%BD%D1%82%D0%B0%D0%B9" TargetMode="External"/><Relationship Id="rId16" Type="http://schemas.openxmlformats.org/officeDocument/2006/relationships/hyperlink" Target="http://ru.wikipedia.org/wiki/%D0%A0%D0%BE%D1%81%D1%81%D0%B8%D1%8F" TargetMode="External"/><Relationship Id="rId20" Type="http://schemas.openxmlformats.org/officeDocument/2006/relationships/hyperlink" Target="http://ru.wikipedia.org/wiki/%D0%A1%D0%B8%D0%B4%D0%BD%D0%B5%D0%B9" TargetMode="External"/><Relationship Id="rId29" Type="http://schemas.openxmlformats.org/officeDocument/2006/relationships/hyperlink" Target="http://ru.wikipedia.org/wiki/%D0%9C%D0%B5%D1%80%D0%B8%D0%B4%D0%B8%D0%B0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C%D0%BE%D1%80%D1%81%D0%BA%D0%BE%D0%B9_%D0%BE%D0%BA%D1%83%D0%BD%D1%8C" TargetMode="External"/><Relationship Id="rId11" Type="http://schemas.openxmlformats.org/officeDocument/2006/relationships/hyperlink" Target="http://ru.wikipedia.org/wiki/%D0%98%D0%BD%D0%B4%D0%B8%D0%B9%D1%81%D0%BA%D0%B8%D0%B9_%D0%BE%D0%BA%D0%B5%D0%B0%D0%BD" TargetMode="External"/><Relationship Id="rId24" Type="http://schemas.openxmlformats.org/officeDocument/2006/relationships/hyperlink" Target="http://ru.wikipedia.org/wiki/%D0%9B%D0%BE%D1%81-%D0%90%D0%BD%D0%B4%D0%B6%D0%B5%D0%BB%D0%B5%D1%81" TargetMode="External"/><Relationship Id="rId5" Type="http://schemas.openxmlformats.org/officeDocument/2006/relationships/hyperlink" Target="http://ru.wikipedia.org/wiki/%D0%A2%D1%80%D0%B5%D1%81%D0%BA%D0%B0" TargetMode="External"/><Relationship Id="rId15" Type="http://schemas.openxmlformats.org/officeDocument/2006/relationships/hyperlink" Target="http://ru.wikipedia.org/wiki/%D0%9D%D0%B0%D1%85%D0%BE%D0%B4%D0%BA%D0%B0_(%D0%B3%D0%BE%D1%80%D0%BE%D0%B4)" TargetMode="External"/><Relationship Id="rId23" Type="http://schemas.openxmlformats.org/officeDocument/2006/relationships/hyperlink" Target="http://ru.wikipedia.org/wiki/%D0%9A%D0%B0%D0%BD%D0%B0%D0%B4%D0%B0" TargetMode="External"/><Relationship Id="rId28" Type="http://schemas.openxmlformats.org/officeDocument/2006/relationships/hyperlink" Target="http://ru.wikipedia.org/wiki/%D0%A7%D0%B8%D0%BB%D0%B8" TargetMode="External"/><Relationship Id="rId10" Type="http://schemas.openxmlformats.org/officeDocument/2006/relationships/hyperlink" Target="http://ru.wikipedia.org/wiki/%D0%90%D1%82%D0%BB%D0%B0%D0%BD%D1%82%D0%B8%D1%87%D0%B5%D1%81%D0%BA%D0%B8%D0%B9_%D0%BE%D0%BA%D0%B5%D0%B0%D0%BD" TargetMode="External"/><Relationship Id="rId19" Type="http://schemas.openxmlformats.org/officeDocument/2006/relationships/hyperlink" Target="http://ru.wikipedia.org/wiki/%D0%A1%D0%B8%D0%BD%D0%B3%D0%B0%D0%BF%D1%83%D1%80" TargetMode="External"/><Relationship Id="rId4" Type="http://schemas.openxmlformats.org/officeDocument/2006/relationships/hyperlink" Target="http://ru.wikipedia.org/wiki/%D0%9B%D0%BE%D1%81%D0%BE%D1%81%D1%8C" TargetMode="External"/><Relationship Id="rId9" Type="http://schemas.openxmlformats.org/officeDocument/2006/relationships/hyperlink" Target="http://ru.wikipedia.org/wiki/%D0%A3%D1%81%D1%82%D1%80%D0%B8%D1%86%D0%B0" TargetMode="External"/><Relationship Id="rId14" Type="http://schemas.openxmlformats.org/officeDocument/2006/relationships/hyperlink" Target="http://ru.wikipedia.org/wiki/%D0%92%D0%BB%D0%B0%D0%B4%D0%B8%D0%B2%D0%BE%D1%81%D1%82%D0%BE%D0%BA" TargetMode="External"/><Relationship Id="rId22" Type="http://schemas.openxmlformats.org/officeDocument/2006/relationships/hyperlink" Target="http://ru.wikipedia.org/wiki/%D0%92%D0%B0%D0%BD%D0%BA%D1%83%D0%B2%D0%B5%D1%80" TargetMode="External"/><Relationship Id="rId27" Type="http://schemas.openxmlformats.org/officeDocument/2006/relationships/hyperlink" Target="http://ru.wikipedia.org/wiki/%D0%A3%D0%B0%D1%81%D0%BA%D0%BE" TargetMode="External"/><Relationship Id="rId30" Type="http://schemas.openxmlformats.org/officeDocument/2006/relationships/hyperlink" Target="http://ru.wikipedia.org/wiki/%D0%9B%D0%B8%D0%BD%D0%B8%D1%8F_%D0%BF%D0%B5%D1%80%D0%B5%D0%BC%D0%B5%D0%BD%D1%8B_%D0%B4%D0%B0%D1%82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E%D1%81%D1%82%D1%80%D0%BE%D0%B2%D0%B0_%D0%94%D0%B8%D0%BE%D0%BC%D0%B8%D0%B4%D0%B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hyperlink" Target="http://luxury-info.ru/show/pic_220.jpg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orangesmile.com/ru/foto/oceans/pasific-ocean-map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5%D1%82%D1%80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ru.wikipedia.org/wiki/%D0%9C%D0%BE%D1%80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4%D0%B0%D0%B9%D0%BB:Pacific_elevation.jpg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://upload.wikimedia.org/wikipedia/commons/c/c4/Pacific_Ocean.pn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rono.ru/img/portrety/balboa.jpg" TargetMode="External"/><Relationship Id="rId3" Type="http://schemas.openxmlformats.org/officeDocument/2006/relationships/hyperlink" Target="http://ru.wikipedia.org/wiki/30_%D1%81%D0%B5%D0%BD%D1%82%D1%8F%D0%B1%D1%80%D1%8F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ru.wikipedia.org/wiki/%D0%91%D0%B0%D0%BB%D1%8C%D0%B1%D0%BE%D0%B0,_%D0%92%D0%B0%D1%81%D0%BA%D0%BE_%D0%9D%D1%83%D0%BD%D1%8C%D0%B5%D1%81_%D0%B4%D0%B5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p66.ru/images/events/image407.jpg" TargetMode="External"/><Relationship Id="rId5" Type="http://schemas.openxmlformats.org/officeDocument/2006/relationships/hyperlink" Target="http://ru.wikipedia.org/wiki/%D0%9C%D0%B0%D0%B3%D0%B5%D0%BB%D0%BB%D0%B0%D0%BD" TargetMode="External"/><Relationship Id="rId4" Type="http://schemas.openxmlformats.org/officeDocument/2006/relationships/hyperlink" Target="http://ru.wikipedia.org/wiki/1513" TargetMode="External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topnews.ru/upload/photo/8ce9d259/94ea0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pretich2005.narod.ru/map-geogr/world-putesh/balboa.gi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F%D0%B2%D0%B0%D0%BD%D1%81%D0%BA%D0%BE%D0%B5_%D0%BC%D0%BE%D1%80%D0%B5" TargetMode="External"/><Relationship Id="rId13" Type="http://schemas.openxmlformats.org/officeDocument/2006/relationships/hyperlink" Target="http://ru.wikipedia.org/wiki/%D0%9C%D0%BE%D1%80%D0%B5_%D0%A4%D0%B8%D0%B4%D0%B6%D0%B8" TargetMode="External"/><Relationship Id="rId18" Type="http://schemas.openxmlformats.org/officeDocument/2006/relationships/hyperlink" Target="http://ru.wikipedia.org/wiki/%D0%AE%D0%B6%D0%BD%D1%8B%D0%B9_%D0%BE%D0%BA%D0%B5%D0%B0%D0%BD" TargetMode="External"/><Relationship Id="rId26" Type="http://schemas.openxmlformats.org/officeDocument/2006/relationships/hyperlink" Target="http://ru.wikipedia.org/wiki/%D0%9C%D0%B0%D0%BB%D1%8B%D0%B5_%D0%97%D0%BE%D0%BD%D0%B4%D1%81%D0%BA%D0%B8%D0%B5_%D0%BE%D1%81%D1%82%D1%80%D0%BE%D0%B2%D0%B0" TargetMode="External"/><Relationship Id="rId3" Type="http://schemas.openxmlformats.org/officeDocument/2006/relationships/hyperlink" Target="http://ru.wikipedia.org/wiki/%D0%9E%D1%85%D0%BE%D1%82%D1%81%D0%BA%D0%BE%D0%B5_%D0%BC%D0%BE%D1%80%D0%B5" TargetMode="External"/><Relationship Id="rId21" Type="http://schemas.openxmlformats.org/officeDocument/2006/relationships/hyperlink" Target="http://ru.wikipedia.org/wiki/%D0%9A%D1%83%D1%80%D0%B8%D0%BB%D1%8C%D1%81%D0%BA%D0%B8%D0%B5_%D0%BE%D1%81%D1%82%D1%80%D0%BE%D0%B2%D0%B0" TargetMode="External"/><Relationship Id="rId7" Type="http://schemas.openxmlformats.org/officeDocument/2006/relationships/hyperlink" Target="http://ru.wikipedia.org/wiki/%D0%AE%D0%B6%D0%BD%D0%BE-%D0%9A%D0%B8%D1%82%D0%B0%D0%B9%D1%81%D0%BA%D0%BE%D0%B5_%D0%BC%D0%BE%D1%80%D0%B5" TargetMode="External"/><Relationship Id="rId12" Type="http://schemas.openxmlformats.org/officeDocument/2006/relationships/hyperlink" Target="http://ru.wikipedia.org/wiki/%D0%9A%D0%BE%D1%80%D0%B0%D0%BB%D0%BB%D0%BE%D0%B2%D0%BE%D0%B5_%D0%BC%D0%BE%D1%80%D0%B5" TargetMode="External"/><Relationship Id="rId17" Type="http://schemas.openxmlformats.org/officeDocument/2006/relationships/hyperlink" Target="http://ru.wikipedia.org/wiki/%D0%9C%D0%BE%D1%80%D0%B5_%D0%A0%D0%BE%D1%81%D1%81%D0%B0" TargetMode="External"/><Relationship Id="rId25" Type="http://schemas.openxmlformats.org/officeDocument/2006/relationships/hyperlink" Target="http://ru.wikipedia.org/wiki/%D0%91%D0%BE%D0%BB%D1%8C%D1%88%D0%B8%D0%B5_%D0%97%D0%BE%D0%BD%D0%B4%D1%81%D0%BA%D0%B8%D0%B5_%D0%BE%D1%81%D1%82%D1%80%D0%BE%D0%B2%D0%B0" TargetMode="External"/><Relationship Id="rId2" Type="http://schemas.openxmlformats.org/officeDocument/2006/relationships/hyperlink" Target="http://ru.wikipedia.org/wiki/%D0%91%D0%B5%D1%80%D0%B8%D0%BD%D0%B3%D0%BE%D0%B2%D0%BE_%D0%BC%D0%BE%D1%80%D0%B5" TargetMode="External"/><Relationship Id="rId16" Type="http://schemas.openxmlformats.org/officeDocument/2006/relationships/hyperlink" Target="http://ru.wikipedia.org/wiki/%D0%9C%D0%BE%D1%80%D0%B5_%D0%91%D0%B5%D0%BB%D0%BB%D0%B8%D0%BD%D1%81%D0%B3%D0%B0%D1%83%D0%B7%D0%B5%D0%BD%D0%B0" TargetMode="External"/><Relationship Id="rId20" Type="http://schemas.openxmlformats.org/officeDocument/2006/relationships/hyperlink" Target="http://ru.wikipedia.org/wiki/%D0%90%D0%BB%D0%B5%D1%83%D1%82%D1%81%D0%BA%D0%B8%D0%B5_%D0%BE%D1%81%D1%82%D1%80%D0%BE%D0%B2%D0%B0" TargetMode="External"/><Relationship Id="rId29" Type="http://schemas.openxmlformats.org/officeDocument/2006/relationships/hyperlink" Target="http://ru.wikipedia.org/wiki/%D0%A2%D0%B0%D1%81%D0%BC%D0%B0%D0%BD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6%D1%91%D0%BB%D1%82%D0%BE%D0%B5_%D0%BC%D0%BE%D1%80%D0%B5" TargetMode="External"/><Relationship Id="rId11" Type="http://schemas.openxmlformats.org/officeDocument/2006/relationships/hyperlink" Target="http://ru.wikipedia.org/wiki/%D0%A4%D0%B8%D0%BB%D0%B8%D0%BF%D0%BF%D0%B8%D0%BD%D1%81%D0%BA%D0%BE%D0%B5_%D0%BC%D0%BE%D1%80%D0%B5" TargetMode="External"/><Relationship Id="rId24" Type="http://schemas.openxmlformats.org/officeDocument/2006/relationships/hyperlink" Target="http://ru.wikipedia.org/wiki/%D0%A4%D0%B8%D0%BB%D0%B8%D0%BF%D0%BF%D0%B8%D0%BD%D1%81%D0%BA%D0%B8%D0%B5_%D0%BE%D1%81%D1%82%D1%80%D0%BE%D0%B2%D0%B0" TargetMode="External"/><Relationship Id="rId5" Type="http://schemas.openxmlformats.org/officeDocument/2006/relationships/hyperlink" Target="http://ru.wikipedia.org/wiki/%D0%92%D0%BE%D1%81%D1%82%D0%BE%D1%87%D0%BD%D0%BE-%D0%9A%D0%B8%D1%82%D0%B0%D0%B9%D1%81%D0%BA%D0%BE%D0%B5_%D0%BC%D0%BE%D1%80%D0%B5" TargetMode="External"/><Relationship Id="rId15" Type="http://schemas.openxmlformats.org/officeDocument/2006/relationships/hyperlink" Target="http://ru.wikipedia.org/wiki/%D0%9C%D0%BE%D1%80%D0%B5_%D0%90%D0%BC%D1%83%D0%BD%D0%B4%D1%81%D0%B5%D0%BD%D0%B0" TargetMode="External"/><Relationship Id="rId23" Type="http://schemas.openxmlformats.org/officeDocument/2006/relationships/hyperlink" Target="http://ru.wikipedia.org/wiki/%D0%AF%D0%BF%D0%BE%D0%BD%D1%81%D0%BA%D0%B8%D0%B5_%D0%BE%D1%81%D1%82%D1%80%D0%BE%D0%B2%D0%B0" TargetMode="External"/><Relationship Id="rId28" Type="http://schemas.openxmlformats.org/officeDocument/2006/relationships/hyperlink" Target="http://ru.wikipedia.org/wiki/%D0%9D%D0%BE%D0%B2%D0%B0%D1%8F_%D0%97%D0%B5%D0%BB%D0%B0%D0%BD%D0%B4%D0%B8%D1%8F" TargetMode="External"/><Relationship Id="rId10" Type="http://schemas.openxmlformats.org/officeDocument/2006/relationships/hyperlink" Target="http://ru.wikipedia.org/wiki/%D0%9C%D0%BE%D1%80%D0%B5_%D0%A1%D1%83%D0%BB%D1%83" TargetMode="External"/><Relationship Id="rId19" Type="http://schemas.openxmlformats.org/officeDocument/2006/relationships/hyperlink" Target="http://ru.wikipedia.org/wiki/%D0%9E%D0%BA%D0%B5%D0%B0%D0%BD" TargetMode="External"/><Relationship Id="rId4" Type="http://schemas.openxmlformats.org/officeDocument/2006/relationships/hyperlink" Target="http://ru.wikipedia.org/wiki/%D0%AF%D0%BF%D0%BE%D0%BD%D1%81%D0%BA%D0%BE%D0%B5_%D0%BC%D0%BE%D1%80%D0%B5" TargetMode="External"/><Relationship Id="rId9" Type="http://schemas.openxmlformats.org/officeDocument/2006/relationships/hyperlink" Target="http://ru.wikipedia.org/wiki/%D0%9C%D0%BE%D1%80%D0%B5_%D0%A1%D1%83%D0%BB%D0%B0%D0%B2%D0%B5%D1%81%D0%B8" TargetMode="External"/><Relationship Id="rId14" Type="http://schemas.openxmlformats.org/officeDocument/2006/relationships/hyperlink" Target="http://ru.wikipedia.org/wiki/%D0%A2%D0%B0%D1%81%D0%BC%D0%B0%D0%BD%D0%BE%D0%B2%D0%BE_%D0%BC%D0%BE%D1%80%D0%B5" TargetMode="External"/><Relationship Id="rId22" Type="http://schemas.openxmlformats.org/officeDocument/2006/relationships/hyperlink" Target="http://ru.wikipedia.org/wiki/%D0%A1%D0%B0%D1%85%D0%B0%D0%BB%D0%B8%D0%BD" TargetMode="External"/><Relationship Id="rId27" Type="http://schemas.openxmlformats.org/officeDocument/2006/relationships/hyperlink" Target="http://ru.wikipedia.org/wiki/%D0%9D%D0%BE%D0%B2%D0%B0%D1%8F_%D0%93%D0%B2%D0%B8%D0%BD%D0%B5%D1%8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0%D1%80%D0%B8%D0%B0%D0%BD%D1%81%D0%BA%D0%B0%D1%8F_%D0%B2%D0%BF%D0%B0%D0%B4%D0%B8%D0%BD%D0%B0" TargetMode="External"/><Relationship Id="rId2" Type="http://schemas.openxmlformats.org/officeDocument/2006/relationships/hyperlink" Target="http://ru.wikipedia.org/w/index.php?title=%D0%92%D0%BE%D1%81%D1%82%D0%BE%D1%87%D0%BD%D0%BE-%D0%A2%D0%B8%D1%85%D0%BE%D0%BE%D0%BA%D0%B5%D0%B0%D0%BD%D1%81%D0%BA%D0%BE%D0%B5_%D0%BF%D0%BE%D0%B4%D0%BD%D1%8F%D1%82%D0%B8%D0%B5&amp;action=edit&amp;redlink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img-2007-08.photosight.ru/29/2272816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E%D0%BB%D1%91%D0%BD%D0%BE%D1%81%D1%82%D1%8C" TargetMode="External"/><Relationship Id="rId2" Type="http://schemas.openxmlformats.org/officeDocument/2006/relationships/hyperlink" Target="http://ru.wikipedia.org/wiki/%D0%AD%D0%BA%D0%B2%D0%B0%D1%82%D0%BE%D1%8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0" name="Picture 2" descr="Картинка 17 из 120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0398" y="-71840"/>
            <a:ext cx="9214398" cy="69151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solidFill>
                  <a:srgbClr val="0000FF"/>
                </a:solidFill>
                <a:latin typeface="Monotype Corsiva" pitchFamily="66" charset="0"/>
              </a:rPr>
              <a:t>Тихий океан</a:t>
            </a:r>
            <a:endParaRPr lang="ru-RU" sz="8800" b="1" dirty="0">
              <a:solidFill>
                <a:srgbClr val="0000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7" name="Picture 3" descr="Картинка 22 из 120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3108" y="357166"/>
            <a:ext cx="448712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Monotype Corsiva" pitchFamily="66" charset="0"/>
              </a:rPr>
              <a:t>Наиболее </a:t>
            </a: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специфическим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Monotype Corsiva" pitchFamily="66" charset="0"/>
              </a:rPr>
              <a:t>видом движения </a:t>
            </a: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вод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Monotype Corsiva" pitchFamily="66" charset="0"/>
              </a:rPr>
              <a:t>в Тихом океане являются </a:t>
            </a:r>
            <a:endParaRPr lang="ru-RU" sz="32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Monotype Corsiva" pitchFamily="66" charset="0"/>
              </a:rPr>
              <a:t>ЦУНАМИ</a:t>
            </a:r>
            <a:endParaRPr lang="ru-RU" sz="60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1" name="Picture 3" descr="Картинка 25 из 120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07918"/>
            <a:ext cx="9144000" cy="69659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71604" y="4286256"/>
            <a:ext cx="597471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Назовите виды природных </a:t>
            </a:r>
          </a:p>
          <a:p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ресурсов Тихого океана</a:t>
            </a:r>
            <a:endParaRPr lang="ru-RU" sz="4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Растительный </a:t>
            </a:r>
            <a:b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и животный мир </a:t>
            </a:r>
            <a:b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Тихого океана</a:t>
            </a:r>
            <a:endParaRPr lang="ru-RU" b="1" dirty="0">
              <a:solidFill>
                <a:srgbClr val="0000FF"/>
              </a:solidFill>
              <a:latin typeface="Monotype Corsiva" pitchFamily="66" charset="0"/>
            </a:endParaRPr>
          </a:p>
        </p:txBody>
      </p:sp>
      <p:pic>
        <p:nvPicPr>
          <p:cNvPr id="23557" name="Picture 5" descr="Картинка 16 из 9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0"/>
            <a:ext cx="3143272" cy="6858000"/>
          </a:xfrm>
          <a:prstGeom prst="rect">
            <a:avLst/>
          </a:prstGeom>
          <a:noFill/>
        </p:spPr>
      </p:pic>
      <p:pic>
        <p:nvPicPr>
          <p:cNvPr id="23559" name="Picture 7" descr="http://im5-tub.yandex.net/i?id=54558716&amp;tov=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2857496"/>
            <a:ext cx="1571636" cy="1181514"/>
          </a:xfrm>
          <a:prstGeom prst="rect">
            <a:avLst/>
          </a:prstGeom>
          <a:noFill/>
        </p:spPr>
      </p:pic>
      <p:pic>
        <p:nvPicPr>
          <p:cNvPr id="23561" name="Picture 9" descr="http://im8-tub.yandex.net/i?id=46415883&amp;tov=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2857496"/>
            <a:ext cx="1709740" cy="1143841"/>
          </a:xfrm>
          <a:prstGeom prst="rect">
            <a:avLst/>
          </a:prstGeom>
          <a:noFill/>
        </p:spPr>
      </p:pic>
      <p:cxnSp>
        <p:nvCxnSpPr>
          <p:cNvPr id="11" name="Прямая со стрелкой 10"/>
          <p:cNvCxnSpPr/>
          <p:nvPr/>
        </p:nvCxnSpPr>
        <p:spPr>
          <a:xfrm rot="5400000">
            <a:off x="4643438" y="1785926"/>
            <a:ext cx="107157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7286644" y="2000240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00562" y="5000636"/>
            <a:ext cx="3744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Приведите примеры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latin typeface="Monotype Corsiva" pitchFamily="66" charset="0"/>
              </a:rPr>
              <a:t>Экономическое значение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На Тихий океан приходится около половины мирового улова рыбы (</a:t>
            </a:r>
            <a:r>
              <a:rPr lang="ru-RU" dirty="0" smtClean="0">
                <a:hlinkClick r:id="rId2" tooltip="Минтай"/>
              </a:rPr>
              <a:t>минтай</a:t>
            </a:r>
            <a:r>
              <a:rPr lang="ru-RU" dirty="0" smtClean="0"/>
              <a:t>, </a:t>
            </a:r>
            <a:r>
              <a:rPr lang="ru-RU" dirty="0" smtClean="0">
                <a:hlinkClick r:id="rId3" tooltip="Сельдь"/>
              </a:rPr>
              <a:t>сельдь</a:t>
            </a:r>
            <a:r>
              <a:rPr lang="ru-RU" dirty="0" smtClean="0"/>
              <a:t>, </a:t>
            </a:r>
            <a:r>
              <a:rPr lang="ru-RU" dirty="0" smtClean="0">
                <a:hlinkClick r:id="rId4" tooltip="Лосось"/>
              </a:rPr>
              <a:t>лосось</a:t>
            </a:r>
            <a:r>
              <a:rPr lang="ru-RU" dirty="0" smtClean="0"/>
              <a:t>, </a:t>
            </a:r>
            <a:r>
              <a:rPr lang="ru-RU" dirty="0" smtClean="0">
                <a:hlinkClick r:id="rId5" tooltip="Треска"/>
              </a:rPr>
              <a:t>треска</a:t>
            </a:r>
            <a:r>
              <a:rPr lang="ru-RU" dirty="0" smtClean="0"/>
              <a:t>, </a:t>
            </a:r>
            <a:r>
              <a:rPr lang="ru-RU" dirty="0" smtClean="0">
                <a:hlinkClick r:id="rId6" tooltip="Морской окунь"/>
              </a:rPr>
              <a:t>морской окунь</a:t>
            </a:r>
            <a:r>
              <a:rPr lang="ru-RU" dirty="0" smtClean="0"/>
              <a:t> и др.). Добыча </a:t>
            </a:r>
            <a:r>
              <a:rPr lang="ru-RU" dirty="0" smtClean="0">
                <a:hlinkClick r:id="rId7" tooltip="Краб"/>
              </a:rPr>
              <a:t>крабов</a:t>
            </a:r>
            <a:r>
              <a:rPr lang="ru-RU" dirty="0" smtClean="0"/>
              <a:t>, </a:t>
            </a:r>
            <a:r>
              <a:rPr lang="ru-RU" dirty="0" smtClean="0">
                <a:hlinkClick r:id="rId8" tooltip="Креветка"/>
              </a:rPr>
              <a:t>креветок</a:t>
            </a:r>
            <a:r>
              <a:rPr lang="ru-RU" dirty="0" smtClean="0"/>
              <a:t>, </a:t>
            </a:r>
            <a:r>
              <a:rPr lang="ru-RU" dirty="0" smtClean="0">
                <a:hlinkClick r:id="rId9" tooltip="Устрица"/>
              </a:rPr>
              <a:t>устриц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Через Тихий океан пролегают важные морские и воздушные коммуникации между странами тихоокеанского бассейна и транзитные пути между странами </a:t>
            </a:r>
            <a:r>
              <a:rPr lang="ru-RU" dirty="0" smtClean="0">
                <a:hlinkClick r:id="rId10" tooltip="Атлантический океан"/>
              </a:rPr>
              <a:t>Атлантического</a:t>
            </a:r>
            <a:r>
              <a:rPr lang="ru-RU" dirty="0" smtClean="0"/>
              <a:t> и </a:t>
            </a:r>
            <a:r>
              <a:rPr lang="ru-RU" dirty="0" smtClean="0">
                <a:hlinkClick r:id="rId11" tooltip="Индийский океан"/>
              </a:rPr>
              <a:t>Индийского</a:t>
            </a:r>
            <a:r>
              <a:rPr lang="ru-RU" dirty="0" smtClean="0"/>
              <a:t> </a:t>
            </a:r>
            <a:r>
              <a:rPr lang="ru-RU" dirty="0" smtClean="0">
                <a:hlinkClick r:id="rId12" tooltip="Океан"/>
              </a:rPr>
              <a:t>океанов</a:t>
            </a:r>
            <a:r>
              <a:rPr lang="ru-RU" dirty="0" smtClean="0"/>
              <a:t>. Крупные </a:t>
            </a:r>
            <a:r>
              <a:rPr lang="ru-RU" dirty="0" smtClean="0">
                <a:hlinkClick r:id="rId13" tooltip="Порт"/>
              </a:rPr>
              <a:t>порты</a:t>
            </a:r>
            <a:r>
              <a:rPr lang="ru-RU" dirty="0" smtClean="0"/>
              <a:t>: </a:t>
            </a:r>
            <a:r>
              <a:rPr lang="ru-RU" dirty="0" smtClean="0">
                <a:hlinkClick r:id="rId14" tooltip="Владивосток"/>
              </a:rPr>
              <a:t>Владивосток</a:t>
            </a:r>
            <a:r>
              <a:rPr lang="ru-RU" dirty="0" smtClean="0"/>
              <a:t>, </a:t>
            </a:r>
            <a:r>
              <a:rPr lang="ru-RU" dirty="0" smtClean="0">
                <a:hlinkClick r:id="rId15" tooltip="Находка (город)"/>
              </a:rPr>
              <a:t>Находка</a:t>
            </a:r>
            <a:r>
              <a:rPr lang="ru-RU" dirty="0" smtClean="0"/>
              <a:t> (</a:t>
            </a:r>
            <a:r>
              <a:rPr lang="ru-RU" dirty="0" smtClean="0">
                <a:hlinkClick r:id="rId16" tooltip="Россия"/>
              </a:rPr>
              <a:t>Россия</a:t>
            </a:r>
            <a:r>
              <a:rPr lang="ru-RU" dirty="0" smtClean="0"/>
              <a:t>), </a:t>
            </a:r>
            <a:r>
              <a:rPr lang="ru-RU" dirty="0" smtClean="0">
                <a:hlinkClick r:id="rId17" tooltip="Шанхай"/>
              </a:rPr>
              <a:t>Шанхай</a:t>
            </a:r>
            <a:r>
              <a:rPr lang="ru-RU" dirty="0" smtClean="0"/>
              <a:t> (</a:t>
            </a:r>
            <a:r>
              <a:rPr lang="ru-RU" dirty="0" smtClean="0">
                <a:hlinkClick r:id="rId18" tooltip="Китай"/>
              </a:rPr>
              <a:t>Китай</a:t>
            </a:r>
            <a:r>
              <a:rPr lang="ru-RU" dirty="0" smtClean="0"/>
              <a:t>), </a:t>
            </a:r>
            <a:r>
              <a:rPr lang="ru-RU" dirty="0" smtClean="0">
                <a:hlinkClick r:id="rId19" tooltip="Сингапур"/>
              </a:rPr>
              <a:t>Сингапур</a:t>
            </a:r>
            <a:r>
              <a:rPr lang="ru-RU" dirty="0" smtClean="0"/>
              <a:t> (Сингапур), </a:t>
            </a:r>
            <a:r>
              <a:rPr lang="ru-RU" dirty="0" smtClean="0">
                <a:hlinkClick r:id="rId20" tooltip="Сидней"/>
              </a:rPr>
              <a:t>Сидней</a:t>
            </a:r>
            <a:r>
              <a:rPr lang="ru-RU" dirty="0" smtClean="0"/>
              <a:t> (</a:t>
            </a:r>
            <a:r>
              <a:rPr lang="ru-RU" dirty="0" smtClean="0">
                <a:hlinkClick r:id="rId21" tooltip="Австралия"/>
              </a:rPr>
              <a:t>Австралия</a:t>
            </a:r>
            <a:r>
              <a:rPr lang="ru-RU" dirty="0" smtClean="0"/>
              <a:t>), </a:t>
            </a:r>
            <a:r>
              <a:rPr lang="ru-RU" dirty="0" smtClean="0">
                <a:hlinkClick r:id="rId22" tooltip="Ванкувер"/>
              </a:rPr>
              <a:t>Ванкувер</a:t>
            </a:r>
            <a:r>
              <a:rPr lang="ru-RU" dirty="0" smtClean="0"/>
              <a:t> (</a:t>
            </a:r>
            <a:r>
              <a:rPr lang="ru-RU" dirty="0" smtClean="0">
                <a:hlinkClick r:id="rId23" tooltip="Канада"/>
              </a:rPr>
              <a:t>Канада</a:t>
            </a:r>
            <a:r>
              <a:rPr lang="ru-RU" dirty="0" smtClean="0"/>
              <a:t>), </a:t>
            </a:r>
            <a:r>
              <a:rPr lang="ru-RU" dirty="0" smtClean="0">
                <a:hlinkClick r:id="rId24" tooltip="Лос-Анджелес"/>
              </a:rPr>
              <a:t>Лос-Анджелес</a:t>
            </a:r>
            <a:r>
              <a:rPr lang="ru-RU" dirty="0" smtClean="0"/>
              <a:t>, </a:t>
            </a:r>
            <a:r>
              <a:rPr lang="ru-RU" dirty="0" smtClean="0">
                <a:hlinkClick r:id="rId25" tooltip="Лонг-Бич"/>
              </a:rPr>
              <a:t>Лонг-Бич</a:t>
            </a:r>
            <a:r>
              <a:rPr lang="ru-RU" dirty="0" smtClean="0"/>
              <a:t> (</a:t>
            </a:r>
            <a:r>
              <a:rPr lang="ru-RU" dirty="0" smtClean="0">
                <a:hlinkClick r:id="rId26" tooltip="США"/>
              </a:rPr>
              <a:t>США</a:t>
            </a:r>
            <a:r>
              <a:rPr lang="ru-RU" dirty="0" smtClean="0"/>
              <a:t>), </a:t>
            </a:r>
            <a:r>
              <a:rPr lang="ru-RU" dirty="0" err="1" smtClean="0">
                <a:hlinkClick r:id="rId27" tooltip="Уаско"/>
              </a:rPr>
              <a:t>Уаско</a:t>
            </a:r>
            <a:r>
              <a:rPr lang="ru-RU" dirty="0" smtClean="0"/>
              <a:t> (</a:t>
            </a:r>
            <a:r>
              <a:rPr lang="ru-RU" dirty="0" smtClean="0">
                <a:hlinkClick r:id="rId28" tooltip="Чили"/>
              </a:rPr>
              <a:t>Чили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Через Тихий океан по 180 </a:t>
            </a:r>
            <a:r>
              <a:rPr lang="ru-RU" dirty="0" smtClean="0">
                <a:hlinkClick r:id="rId29" tooltip="Меридиан"/>
              </a:rPr>
              <a:t>меридиану</a:t>
            </a:r>
            <a:r>
              <a:rPr lang="ru-RU" dirty="0" smtClean="0"/>
              <a:t> проходит </a:t>
            </a:r>
            <a:r>
              <a:rPr lang="ru-RU" dirty="0" smtClean="0">
                <a:hlinkClick r:id="rId30" tooltip="Линия перемены дат"/>
              </a:rPr>
              <a:t>линия перемены дат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/>
              <a:t>Линия перемены даты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28" y="1142984"/>
            <a:ext cx="3829048" cy="4525963"/>
          </a:xfrm>
        </p:spPr>
        <p:txBody>
          <a:bodyPr>
            <a:noAutofit/>
          </a:bodyPr>
          <a:lstStyle/>
          <a:p>
            <a:endParaRPr lang="ru-RU" sz="1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5286388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Линия перемены дат проходит здесь, между </a:t>
            </a:r>
            <a:r>
              <a:rPr lang="ru-RU" b="1" dirty="0" smtClean="0">
                <a:hlinkClick r:id="rId3" tooltip="Острова Диомида"/>
              </a:rPr>
              <a:t>островами </a:t>
            </a:r>
            <a:r>
              <a:rPr lang="ru-RU" b="1" dirty="0" err="1" smtClean="0">
                <a:hlinkClick r:id="rId3" tooltip="Острова Диомида"/>
              </a:rPr>
              <a:t>Диомида</a:t>
            </a:r>
            <a:r>
              <a:rPr lang="ru-RU" b="1" dirty="0" smtClean="0"/>
              <a:t> - остров Крузенштерна (США) (слева) живёт "вчера" , а остров </a:t>
            </a:r>
            <a:r>
              <a:rPr lang="ru-RU" b="1" dirty="0" err="1" smtClean="0"/>
              <a:t>Ратманова</a:t>
            </a:r>
            <a:r>
              <a:rPr lang="ru-RU" b="1" dirty="0" smtClean="0"/>
              <a:t> (Россия) (справа) - "сегодня"</a:t>
            </a:r>
            <a:endParaRPr lang="ru-RU" b="1" dirty="0"/>
          </a:p>
        </p:txBody>
      </p:sp>
      <p:pic>
        <p:nvPicPr>
          <p:cNvPr id="24583" name="Picture 7" descr="Картинка 6 из 11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1000108"/>
            <a:ext cx="6291833" cy="41434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Выполнить тест</a:t>
            </a:r>
            <a:endParaRPr lang="ru-RU" sz="5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</a:t>
            </a:r>
            <a:r>
              <a:rPr lang="ru-RU" b="1" dirty="0"/>
              <a:t>. Тихий океан омывает берега всех материков за исключением ...</a:t>
            </a:r>
            <a:endParaRPr lang="ru-RU" b="1" dirty="0" smtClean="0"/>
          </a:p>
          <a:p>
            <a:pPr>
              <a:buNone/>
            </a:pPr>
            <a:r>
              <a:rPr lang="ru-RU" b="1" dirty="0"/>
              <a:t> </a:t>
            </a:r>
            <a:r>
              <a:rPr lang="ru-RU" dirty="0"/>
              <a:t>  а. Африки</a:t>
            </a:r>
            <a:endParaRPr lang="ru-RU" dirty="0" smtClean="0"/>
          </a:p>
          <a:p>
            <a:pPr>
              <a:buNone/>
            </a:pPr>
            <a:r>
              <a:rPr lang="ru-RU" dirty="0"/>
              <a:t>   б. Евразии</a:t>
            </a:r>
            <a:br>
              <a:rPr lang="ru-RU" dirty="0"/>
            </a:br>
            <a:r>
              <a:rPr lang="ru-RU" dirty="0" smtClean="0"/>
              <a:t>в</a:t>
            </a:r>
            <a:r>
              <a:rPr lang="ru-RU" dirty="0"/>
              <a:t>. Австралии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smtClean="0"/>
              <a:t>г</a:t>
            </a:r>
            <a:r>
              <a:rPr lang="ru-RU" dirty="0"/>
              <a:t>. Антарктиды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/>
              <a:t>Степень изрезанности береговой линии Тихого океана характеризуется </a:t>
            </a:r>
            <a:r>
              <a:rPr lang="ru-RU" b="1" dirty="0" smtClean="0"/>
              <a:t>...</a:t>
            </a:r>
          </a:p>
          <a:p>
            <a:pPr>
              <a:buNone/>
            </a:pPr>
            <a:r>
              <a:rPr lang="ru-RU" b="1" dirty="0" smtClean="0"/>
              <a:t>а</a:t>
            </a:r>
            <a:r>
              <a:rPr lang="ru-RU" b="1" dirty="0"/>
              <a:t>. </a:t>
            </a:r>
            <a:r>
              <a:rPr lang="ru-RU" dirty="0"/>
              <a:t>сильной расчлененностью на западе и на </a:t>
            </a:r>
            <a:r>
              <a:rPr lang="ru-RU" dirty="0" smtClean="0"/>
              <a:t>восток</a:t>
            </a:r>
          </a:p>
          <a:p>
            <a:pPr>
              <a:buNone/>
            </a:pPr>
            <a:r>
              <a:rPr lang="ru-RU" b="1" dirty="0" smtClean="0"/>
              <a:t>б</a:t>
            </a:r>
            <a:r>
              <a:rPr lang="ru-RU" b="1" dirty="0"/>
              <a:t>. </a:t>
            </a:r>
            <a:r>
              <a:rPr lang="ru-RU" dirty="0"/>
              <a:t>сильной расчлененностью на западе и слабой на востоке</a:t>
            </a:r>
            <a:endParaRPr lang="ru-RU" dirty="0" smtClean="0"/>
          </a:p>
          <a:p>
            <a:pPr>
              <a:buNone/>
            </a:pPr>
            <a:r>
              <a:rPr lang="ru-RU" dirty="0"/>
              <a:t> </a:t>
            </a:r>
            <a:r>
              <a:rPr lang="ru-RU" b="1" dirty="0" smtClean="0"/>
              <a:t>в</a:t>
            </a:r>
            <a:r>
              <a:rPr lang="ru-RU" b="1" dirty="0"/>
              <a:t>. </a:t>
            </a:r>
            <a:r>
              <a:rPr lang="ru-RU" dirty="0"/>
              <a:t>слабой расчлененностью на западе и сильной на востоке</a:t>
            </a:r>
            <a:endParaRPr lang="ru-RU" dirty="0" smtClean="0"/>
          </a:p>
          <a:p>
            <a:pPr>
              <a:buNone/>
            </a:pPr>
            <a:r>
              <a:rPr lang="ru-RU" dirty="0"/>
              <a:t> </a:t>
            </a:r>
            <a:r>
              <a:rPr lang="ru-RU" b="1" dirty="0" smtClean="0"/>
              <a:t>г</a:t>
            </a:r>
            <a:r>
              <a:rPr lang="ru-RU" b="1" dirty="0"/>
              <a:t>. </a:t>
            </a:r>
            <a:r>
              <a:rPr lang="ru-RU" dirty="0"/>
              <a:t>слабой расчлененностью на западе и на востоке</a:t>
            </a:r>
            <a:br>
              <a:rPr lang="ru-RU" dirty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Наиболее широкая часть Тихого океана расположена в ... широтах</a:t>
            </a:r>
            <a:endParaRPr lang="ru-RU" b="1" dirty="0" smtClean="0"/>
          </a:p>
          <a:p>
            <a:pPr>
              <a:buNone/>
            </a:pPr>
            <a:r>
              <a:rPr lang="ru-RU" b="1" dirty="0"/>
              <a:t>   </a:t>
            </a:r>
            <a:r>
              <a:rPr lang="ru-RU" dirty="0"/>
              <a:t>а. экваториальных и тропических</a:t>
            </a:r>
            <a:endParaRPr lang="ru-RU" dirty="0" smtClean="0"/>
          </a:p>
          <a:p>
            <a:pPr>
              <a:buNone/>
            </a:pPr>
            <a:r>
              <a:rPr lang="ru-RU" dirty="0"/>
              <a:t>   б. тропических и </a:t>
            </a:r>
            <a:r>
              <a:rPr lang="ru-RU" dirty="0" smtClean="0"/>
              <a:t>умеренных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в. умеренных и </a:t>
            </a:r>
            <a:r>
              <a:rPr lang="ru-RU" dirty="0" smtClean="0"/>
              <a:t>арктических</a:t>
            </a:r>
          </a:p>
          <a:p>
            <a:pPr>
              <a:buNone/>
            </a:pPr>
            <a:r>
              <a:rPr lang="ru-RU" dirty="0" smtClean="0"/>
              <a:t>г</a:t>
            </a:r>
            <a:r>
              <a:rPr lang="ru-RU" dirty="0"/>
              <a:t>. арктических и антарктических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Наиболее специфическим видом движения вод в Тихом океане являются </a:t>
            </a:r>
            <a:r>
              <a:rPr lang="ru-RU" b="1" dirty="0" smtClean="0"/>
              <a:t>...</a:t>
            </a:r>
          </a:p>
          <a:p>
            <a:pPr>
              <a:buNone/>
            </a:pPr>
            <a:r>
              <a:rPr lang="ru-RU" dirty="0" smtClean="0"/>
              <a:t>а</a:t>
            </a:r>
            <a:r>
              <a:rPr lang="ru-RU" dirty="0"/>
              <a:t>. океанские </a:t>
            </a:r>
            <a:r>
              <a:rPr lang="ru-RU" dirty="0" smtClean="0"/>
              <a:t>течения</a:t>
            </a:r>
          </a:p>
          <a:p>
            <a:pPr>
              <a:buNone/>
            </a:pPr>
            <a:r>
              <a:rPr lang="ru-RU" dirty="0" smtClean="0"/>
              <a:t>б</a:t>
            </a:r>
            <a:r>
              <a:rPr lang="ru-RU" dirty="0"/>
              <a:t>. ветровые волны</a:t>
            </a:r>
            <a:endParaRPr lang="ru-RU" dirty="0" smtClean="0"/>
          </a:p>
          <a:p>
            <a:pPr>
              <a:buNone/>
            </a:pPr>
            <a:r>
              <a:rPr lang="ru-RU" dirty="0"/>
              <a:t> </a:t>
            </a:r>
            <a:r>
              <a:rPr lang="ru-RU" dirty="0" smtClean="0"/>
              <a:t>в</a:t>
            </a:r>
            <a:r>
              <a:rPr lang="ru-RU" dirty="0"/>
              <a:t>. цунами</a:t>
            </a:r>
            <a:endParaRPr lang="ru-RU" dirty="0" smtClean="0"/>
          </a:p>
          <a:p>
            <a:pPr>
              <a:buNone/>
            </a:pPr>
            <a:r>
              <a:rPr lang="ru-RU" dirty="0"/>
              <a:t> </a:t>
            </a:r>
            <a:r>
              <a:rPr lang="ru-RU" dirty="0" smtClean="0"/>
              <a:t>г</a:t>
            </a:r>
            <a:r>
              <a:rPr lang="ru-RU" dirty="0"/>
              <a:t>. приливы и отливы 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Аналогом течения Гольфстрим (Атлантический океан) в Тихом океане является течение </a:t>
            </a:r>
            <a:r>
              <a:rPr lang="ru-RU" b="1" dirty="0" smtClean="0"/>
              <a:t>...</a:t>
            </a:r>
          </a:p>
          <a:p>
            <a:pPr>
              <a:buNone/>
            </a:pPr>
            <a:r>
              <a:rPr lang="ru-RU" dirty="0" smtClean="0"/>
              <a:t>а</a:t>
            </a:r>
            <a:r>
              <a:rPr lang="ru-RU" dirty="0"/>
              <a:t>. Западных ветров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</a:t>
            </a:r>
            <a:r>
              <a:rPr lang="ru-RU" dirty="0"/>
              <a:t>. Куросио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</a:t>
            </a:r>
            <a:r>
              <a:rPr lang="ru-RU" dirty="0"/>
              <a:t>. </a:t>
            </a:r>
            <a:r>
              <a:rPr lang="ru-RU" dirty="0" err="1"/>
              <a:t>Северо</a:t>
            </a:r>
            <a:r>
              <a:rPr lang="ru-RU" dirty="0"/>
              <a:t>- </a:t>
            </a:r>
            <a:r>
              <a:rPr lang="ru-RU" dirty="0" smtClean="0"/>
              <a:t>Тихоокеанское</a:t>
            </a:r>
          </a:p>
          <a:p>
            <a:pPr>
              <a:buNone/>
            </a:pPr>
            <a:r>
              <a:rPr lang="ru-RU" dirty="0" smtClean="0"/>
              <a:t>г</a:t>
            </a:r>
            <a:r>
              <a:rPr lang="ru-RU" dirty="0"/>
              <a:t>. Калифорнийское</a:t>
            </a:r>
            <a:br>
              <a:rPr lang="ru-RU" dirty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    Географическое положение</a:t>
            </a:r>
            <a:endParaRPr lang="ru-RU" b="1" dirty="0">
              <a:solidFill>
                <a:srgbClr val="0000FF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Опишите  ГП     Тихого океана по плану:</a:t>
            </a:r>
            <a:r>
              <a:rPr lang="ru-RU" dirty="0" smtClean="0"/>
              <a:t> .</a:t>
            </a:r>
          </a:p>
          <a:p>
            <a:pPr>
              <a:buNone/>
            </a:pPr>
            <a:r>
              <a:rPr lang="ru-RU" dirty="0" smtClean="0"/>
              <a:t>1. Площадь океана и его место среди других океанов.</a:t>
            </a:r>
          </a:p>
          <a:p>
            <a:pPr>
              <a:buNone/>
            </a:pPr>
            <a:r>
              <a:rPr lang="ru-RU" dirty="0" smtClean="0"/>
              <a:t>2.Расположение океана относительно экватора, тропиков (полярных кругов), нулевого и 180-го меридиана.</a:t>
            </a:r>
          </a:p>
          <a:p>
            <a:pPr>
              <a:buNone/>
            </a:pPr>
            <a:r>
              <a:rPr lang="ru-RU" dirty="0" smtClean="0"/>
              <a:t>3.Крайние точки океана, координаты. Протяженность  в градусах и километрах с севера на юг и с запада на восток.</a:t>
            </a:r>
          </a:p>
          <a:p>
            <a:pPr>
              <a:buNone/>
            </a:pPr>
            <a:r>
              <a:rPr lang="ru-RU" dirty="0" smtClean="0"/>
              <a:t>4.Какие материки омывает океан. </a:t>
            </a:r>
          </a:p>
          <a:p>
            <a:pPr>
              <a:buNone/>
            </a:pPr>
            <a:r>
              <a:rPr lang="ru-RU" dirty="0" smtClean="0"/>
              <a:t>5.Расположение в полушариях и климатических поясах.</a:t>
            </a:r>
          </a:p>
          <a:p>
            <a:pPr>
              <a:buNone/>
            </a:pPr>
            <a:r>
              <a:rPr lang="ru-RU" dirty="0" smtClean="0"/>
              <a:t>6.Океаны, моря, которые входят в состав океана</a:t>
            </a:r>
          </a:p>
          <a:p>
            <a:pPr>
              <a:buNone/>
            </a:pPr>
            <a:r>
              <a:rPr lang="ru-RU" dirty="0" smtClean="0"/>
              <a:t>7. Расположение относительно материков и других океанов.</a:t>
            </a:r>
          </a:p>
          <a:p>
            <a:pPr>
              <a:buNone/>
            </a:pPr>
            <a:r>
              <a:rPr lang="ru-RU" dirty="0" smtClean="0"/>
              <a:t>8. Течения океана.</a:t>
            </a:r>
          </a:p>
          <a:p>
            <a:endParaRPr lang="ru-RU" b="1" dirty="0" smtClean="0">
              <a:latin typeface="Monotype Corsiva" pitchFamily="66" charset="0"/>
            </a:endParaRPr>
          </a:p>
        </p:txBody>
      </p:sp>
      <p:pic>
        <p:nvPicPr>
          <p:cNvPr id="20483" name="Picture 3" descr="Картинка 9 из 120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57166"/>
            <a:ext cx="1630478" cy="12144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Льды в Тихом океане встречаются, в основном, в его ... частях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 </a:t>
            </a:r>
            <a:r>
              <a:rPr lang="ru-RU" sz="3600" dirty="0"/>
              <a:t> а. северной и центральной</a:t>
            </a:r>
            <a:br>
              <a:rPr lang="ru-RU" sz="3600" dirty="0"/>
            </a:br>
            <a:r>
              <a:rPr lang="ru-RU" sz="3600" dirty="0"/>
              <a:t>   б. центральной и южной</a:t>
            </a:r>
            <a:endParaRPr lang="ru-RU" sz="3600" dirty="0" smtClean="0"/>
          </a:p>
          <a:p>
            <a:pPr>
              <a:buNone/>
            </a:pPr>
            <a:r>
              <a:rPr lang="ru-RU" sz="3600" b="1" dirty="0"/>
              <a:t>  </a:t>
            </a:r>
            <a:r>
              <a:rPr lang="ru-RU" sz="3600" dirty="0"/>
              <a:t> </a:t>
            </a:r>
            <a:r>
              <a:rPr lang="ru-RU" sz="3600" dirty="0" smtClean="0"/>
              <a:t>    в</a:t>
            </a:r>
            <a:r>
              <a:rPr lang="ru-RU" sz="3600" dirty="0"/>
              <a:t>. южной и северной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Наиболее разнообразным органическим миром в Тихом океане характеризуются воды ...</a:t>
            </a:r>
            <a:endParaRPr lang="ru-RU" b="1" dirty="0" smtClean="0"/>
          </a:p>
          <a:p>
            <a:pPr>
              <a:buNone/>
            </a:pPr>
            <a:r>
              <a:rPr lang="ru-RU" dirty="0"/>
              <a:t>   а. экваториальных и тропических широт</a:t>
            </a:r>
            <a:endParaRPr lang="ru-RU" dirty="0" smtClean="0"/>
          </a:p>
          <a:p>
            <a:pPr>
              <a:buNone/>
            </a:pPr>
            <a:r>
              <a:rPr lang="ru-RU" dirty="0"/>
              <a:t>   б. тропических и умеренных широт</a:t>
            </a:r>
            <a:br>
              <a:rPr lang="ru-RU" dirty="0"/>
            </a:br>
            <a:r>
              <a:rPr lang="ru-RU" dirty="0" smtClean="0"/>
              <a:t>в</a:t>
            </a:r>
            <a:r>
              <a:rPr lang="ru-RU" dirty="0"/>
              <a:t>. умеренных и арктических широт</a:t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>г. арктических и антарктических широт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Первым из европейцев увидел воды Тихого океана </a:t>
            </a:r>
            <a:r>
              <a:rPr lang="ru-RU" b="1" dirty="0" smtClean="0"/>
              <a:t>...</a:t>
            </a:r>
          </a:p>
          <a:p>
            <a:pPr>
              <a:buNone/>
            </a:pPr>
            <a:r>
              <a:rPr lang="ru-RU" dirty="0"/>
              <a:t>  а. Магеллан</a:t>
            </a:r>
            <a:endParaRPr lang="ru-RU" dirty="0" smtClean="0"/>
          </a:p>
          <a:p>
            <a:pPr>
              <a:buNone/>
            </a:pPr>
            <a:r>
              <a:rPr lang="ru-RU" dirty="0"/>
              <a:t>   б. Бальбоа</a:t>
            </a:r>
            <a:endParaRPr lang="ru-RU" dirty="0" smtClean="0"/>
          </a:p>
          <a:p>
            <a:pPr>
              <a:buNone/>
            </a:pPr>
            <a:r>
              <a:rPr lang="ru-RU" dirty="0"/>
              <a:t>   в. Дрейк</a:t>
            </a:r>
            <a:br>
              <a:rPr lang="ru-RU" dirty="0"/>
            </a:br>
            <a:r>
              <a:rPr lang="ru-RU" dirty="0" smtClean="0"/>
              <a:t>г</a:t>
            </a:r>
            <a:r>
              <a:rPr lang="ru-RU" dirty="0"/>
              <a:t>. Тасман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На берегу Тихого океана расположены все порты ...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а</a:t>
            </a:r>
            <a:r>
              <a:rPr lang="ru-RU" b="1" dirty="0"/>
              <a:t>. </a:t>
            </a:r>
            <a:r>
              <a:rPr lang="ru-RU" dirty="0"/>
              <a:t>России</a:t>
            </a:r>
            <a:endParaRPr lang="ru-RU" dirty="0" smtClean="0"/>
          </a:p>
          <a:p>
            <a:pPr>
              <a:buNone/>
            </a:pPr>
            <a:r>
              <a:rPr lang="ru-RU" b="1" dirty="0"/>
              <a:t>   б</a:t>
            </a:r>
            <a:r>
              <a:rPr lang="ru-RU" dirty="0"/>
              <a:t>. Японии</a:t>
            </a:r>
            <a:endParaRPr lang="ru-RU" dirty="0" smtClean="0"/>
          </a:p>
          <a:p>
            <a:pPr>
              <a:buNone/>
            </a:pPr>
            <a:r>
              <a:rPr lang="ru-RU" dirty="0"/>
              <a:t>   в. Канады</a:t>
            </a:r>
            <a:br>
              <a:rPr lang="ru-RU" dirty="0"/>
            </a:br>
            <a:r>
              <a:rPr lang="ru-RU" dirty="0" smtClean="0"/>
              <a:t>г</a:t>
            </a:r>
            <a:r>
              <a:rPr lang="ru-RU" dirty="0"/>
              <a:t>. США   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00FF"/>
                </a:solidFill>
                <a:latin typeface="Monotype Corsiva" pitchFamily="66" charset="0"/>
              </a:rPr>
              <a:t>РАЗМЕР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Площадь с </a:t>
            </a:r>
            <a:r>
              <a:rPr lang="ru-RU" sz="2700" dirty="0" smtClean="0">
                <a:hlinkClick r:id="rId2" tooltip="Море"/>
              </a:rPr>
              <a:t>морями</a:t>
            </a:r>
            <a:r>
              <a:rPr lang="ru-RU" sz="2700" dirty="0" smtClean="0"/>
              <a:t> 178,620 </a:t>
            </a:r>
            <a:r>
              <a:rPr lang="ru-RU" sz="2700" dirty="0" err="1" smtClean="0"/>
              <a:t>млн</a:t>
            </a:r>
            <a:r>
              <a:rPr lang="ru-RU" sz="2700" dirty="0" smtClean="0"/>
              <a:t> км², объём 710 </a:t>
            </a:r>
            <a:r>
              <a:rPr lang="ru-RU" sz="2700" dirty="0" err="1" smtClean="0"/>
              <a:t>млн</a:t>
            </a:r>
            <a:r>
              <a:rPr lang="ru-RU" sz="2700" dirty="0" smtClean="0"/>
              <a:t> км³, средняя глубина 3980 </a:t>
            </a:r>
            <a:r>
              <a:rPr lang="ru-RU" sz="2700" dirty="0" smtClean="0">
                <a:hlinkClick r:id="rId3" tooltip="Метр"/>
              </a:rPr>
              <a:t>м</a:t>
            </a:r>
            <a:r>
              <a:rPr lang="ru-RU" sz="2700" dirty="0" smtClean="0"/>
              <a:t>, максимальная 11022 </a:t>
            </a:r>
            <a:r>
              <a:rPr lang="ru-RU" sz="2700" dirty="0" smtClean="0">
                <a:hlinkClick r:id="rId3" tooltip="Метр"/>
              </a:rPr>
              <a:t>м</a:t>
            </a:r>
            <a:r>
              <a:rPr lang="ru-RU" sz="2700" dirty="0" smtClean="0"/>
              <a:t>. Тихий океан занимает половину всей водной поверхности Земли, и более тридцати процентов площади поверхности планеты.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Файл:Pacific Ocean.pn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596" y="2214554"/>
            <a:ext cx="4143404" cy="4143404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b/be/Pacific_elevation.jpg/300px-Pacific_elevation.jpg">
            <a:hlinkClick r:id="rId6" tooltip="Карта глубин Тихого океана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2285992"/>
            <a:ext cx="4074984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0364" y="2130425"/>
            <a:ext cx="5457836" cy="1470025"/>
          </a:xfrm>
        </p:spPr>
        <p:txBody>
          <a:bodyPr>
            <a:normAutofit fontScale="90000"/>
          </a:bodyPr>
          <a:lstStyle/>
          <a:p>
            <a:pPr algn="r"/>
            <a:r>
              <a:rPr lang="ru-RU" sz="6000" b="1" dirty="0" smtClean="0">
                <a:solidFill>
                  <a:srgbClr val="0000FF"/>
                </a:solidFill>
                <a:latin typeface="Monotype Corsiva" pitchFamily="66" charset="0"/>
              </a:rPr>
              <a:t/>
            </a:r>
            <a:br>
              <a:rPr lang="ru-RU" sz="6000" b="1" dirty="0" smtClean="0">
                <a:solidFill>
                  <a:srgbClr val="0000FF"/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rgbClr val="0000FF"/>
                </a:solidFill>
                <a:latin typeface="Monotype Corsiva" pitchFamily="66" charset="0"/>
              </a:rPr>
              <a:t>Название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dirty="0" smtClean="0"/>
              <a:t>Первоначальное его название — «Великий», и оно было дано испанцем </a:t>
            </a:r>
            <a:r>
              <a:rPr lang="ru-RU" sz="2700" dirty="0" err="1" smtClean="0">
                <a:hlinkClick r:id="rId2" tooltip="Бальбоа, Васко Нуньес де"/>
              </a:rPr>
              <a:t>Васко</a:t>
            </a:r>
            <a:r>
              <a:rPr lang="ru-RU" sz="2700" dirty="0" smtClean="0">
                <a:hlinkClick r:id="rId2" tooltip="Бальбоа, Васко Нуньес де"/>
              </a:rPr>
              <a:t> </a:t>
            </a:r>
            <a:r>
              <a:rPr lang="ru-RU" sz="2700" dirty="0" err="1" smtClean="0">
                <a:hlinkClick r:id="rId2" tooltip="Бальбоа, Васко Нуньес де"/>
              </a:rPr>
              <a:t>Нуньес</a:t>
            </a:r>
            <a:r>
              <a:rPr lang="ru-RU" sz="2700" dirty="0" smtClean="0">
                <a:hlinkClick r:id="rId2" tooltip="Бальбоа, Васко Нуньес де"/>
              </a:rPr>
              <a:t> де Бальбоа</a:t>
            </a:r>
            <a:r>
              <a:rPr lang="ru-RU" sz="2700" dirty="0" smtClean="0"/>
              <a:t>, который, исследуя Новый Свет, </a:t>
            </a:r>
            <a:r>
              <a:rPr lang="ru-RU" sz="2700" dirty="0" smtClean="0">
                <a:hlinkClick r:id="rId3" tooltip="30 сентября"/>
              </a:rPr>
              <a:t>30 сентября</a:t>
            </a:r>
            <a:r>
              <a:rPr lang="ru-RU" sz="2700" dirty="0" smtClean="0"/>
              <a:t> </a:t>
            </a:r>
            <a:r>
              <a:rPr lang="ru-RU" sz="2700" dirty="0" smtClean="0">
                <a:hlinkClick r:id="rId4" tooltip="1513"/>
              </a:rPr>
              <a:t>1513</a:t>
            </a:r>
            <a:r>
              <a:rPr lang="ru-RU" sz="2700" dirty="0" smtClean="0"/>
              <a:t> г. пересёк Панамский перешеек с севера на юг.</a:t>
            </a:r>
            <a:br>
              <a:rPr lang="ru-RU" sz="2700" dirty="0" smtClean="0"/>
            </a:br>
            <a:r>
              <a:rPr lang="ru-RU" sz="2700" dirty="0" smtClean="0">
                <a:hlinkClick r:id="rId5" tooltip="Магеллан"/>
              </a:rPr>
              <a:t>Магеллан</a:t>
            </a:r>
            <a:r>
              <a:rPr lang="ru-RU" sz="2700" dirty="0" smtClean="0"/>
              <a:t> открыл Тихий океан осенью 1520 года и назвал океан Тихим океаном, «потому что, — как сообщает один из участников, за время перехода от Огненной Земли до Филиппинских островов, более трёх месяцев — мы ни разу не испытали ни малейшей бури».</a:t>
            </a:r>
            <a:r>
              <a:rPr lang="ru-RU" sz="8800" dirty="0" smtClean="0"/>
              <a:t/>
            </a:r>
            <a:br>
              <a:rPr lang="ru-RU" sz="8800" dirty="0" smtClean="0"/>
            </a:br>
            <a:endParaRPr lang="ru-RU" sz="8800" b="1" dirty="0">
              <a:solidFill>
                <a:srgbClr val="0000FF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643446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5362" name="Picture 2" descr="Картинка 18 из 400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472" y="357166"/>
            <a:ext cx="1928825" cy="2143140"/>
          </a:xfrm>
          <a:prstGeom prst="rect">
            <a:avLst/>
          </a:prstGeom>
          <a:noFill/>
        </p:spPr>
      </p:pic>
      <p:pic>
        <p:nvPicPr>
          <p:cNvPr id="15364" name="Picture 4" descr="Картинка 8 из 22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3143248"/>
            <a:ext cx="2000232" cy="294151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57224" y="2500306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Ф.Магеллан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6143644"/>
            <a:ext cx="2709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hlinkClick r:id="rId2" tooltip="Бальбоа, Васко Нуньес де"/>
              </a:rPr>
              <a:t>Васко</a:t>
            </a:r>
            <a:r>
              <a:rPr lang="ru-RU" b="1" dirty="0" smtClean="0">
                <a:hlinkClick r:id="rId2" tooltip="Бальбоа, Васко Нуньес де"/>
              </a:rPr>
              <a:t> </a:t>
            </a:r>
            <a:r>
              <a:rPr lang="ru-RU" b="1" dirty="0" err="1" smtClean="0">
                <a:hlinkClick r:id="rId2" tooltip="Бальбоа, Васко Нуньес де"/>
              </a:rPr>
              <a:t>Нуньес</a:t>
            </a:r>
            <a:r>
              <a:rPr lang="ru-RU" b="1" dirty="0" smtClean="0">
                <a:hlinkClick r:id="rId2" tooltip="Бальбоа, Васко Нуньес де"/>
              </a:rPr>
              <a:t> де Бальбоа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В 1534 году по заданию испанского короля Карлоса V первооткрыватель Тихого океана кастильский идальго дон </a:t>
            </a:r>
            <a:r>
              <a:rPr lang="ru-RU" sz="2700" b="1" dirty="0" err="1" smtClean="0"/>
              <a:t>Васко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Нуньес</a:t>
            </a:r>
            <a:r>
              <a:rPr lang="ru-RU" sz="2700" b="1" dirty="0" smtClean="0"/>
              <a:t> де Бальбоа произвел первые топографические исследования для постройки канала через Панамский</a:t>
            </a:r>
            <a:endParaRPr lang="ru-RU" sz="27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6627" name="Picture 3" descr="Картинка 14 из 2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071678"/>
            <a:ext cx="6853398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Карта - путь </a:t>
            </a:r>
            <a:r>
              <a:rPr lang="ru-RU" b="1" dirty="0" err="1" smtClean="0"/>
              <a:t>Васко</a:t>
            </a:r>
            <a:r>
              <a:rPr lang="ru-RU" dirty="0" smtClean="0"/>
              <a:t> </a:t>
            </a:r>
            <a:r>
              <a:rPr lang="ru-RU" b="1" dirty="0" err="1" smtClean="0"/>
              <a:t>Нуньеса</a:t>
            </a:r>
            <a:r>
              <a:rPr lang="ru-RU" dirty="0" smtClean="0"/>
              <a:t> </a:t>
            </a:r>
            <a:r>
              <a:rPr lang="ru-RU" b="1" dirty="0" smtClean="0"/>
              <a:t>Бальбоа</a:t>
            </a:r>
            <a:r>
              <a:rPr lang="ru-RU" dirty="0" smtClean="0"/>
              <a:t>, Центральная Америка, 1513 год.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5603" name="Picture 3" descr="Картинка 10 из 2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500174"/>
            <a:ext cx="6286544" cy="49500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31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6000" b="1" dirty="0" smtClean="0">
                <a:latin typeface="Monotype Corsiva" pitchFamily="66" charset="0"/>
              </a:rPr>
              <a:t>Состав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Моря: </a:t>
            </a:r>
            <a:r>
              <a:rPr lang="ru-RU" sz="2400" b="1" dirty="0" smtClean="0">
                <a:hlinkClick r:id="rId2" tooltip="Берингово море"/>
              </a:rPr>
              <a:t>Берингово</a:t>
            </a:r>
            <a:r>
              <a:rPr lang="ru-RU" sz="2400" b="1" dirty="0" smtClean="0"/>
              <a:t>, </a:t>
            </a:r>
            <a:r>
              <a:rPr lang="ru-RU" sz="2400" b="1" dirty="0" smtClean="0">
                <a:hlinkClick r:id="rId3" tooltip="Охотское море"/>
              </a:rPr>
              <a:t>Охотское</a:t>
            </a:r>
            <a:r>
              <a:rPr lang="ru-RU" sz="2400" b="1" dirty="0" smtClean="0"/>
              <a:t>, </a:t>
            </a:r>
            <a:r>
              <a:rPr lang="ru-RU" sz="2400" b="1" dirty="0" smtClean="0">
                <a:hlinkClick r:id="rId4" tooltip="Японское море"/>
              </a:rPr>
              <a:t>Японское</a:t>
            </a:r>
            <a:r>
              <a:rPr lang="ru-RU" sz="2400" b="1" dirty="0" smtClean="0"/>
              <a:t>, </a:t>
            </a:r>
            <a:r>
              <a:rPr lang="ru-RU" sz="2400" b="1" dirty="0" smtClean="0">
                <a:hlinkClick r:id="rId5" tooltip="Восточно-Китайское море"/>
              </a:rPr>
              <a:t>Восточно-Китайское</a:t>
            </a:r>
            <a:r>
              <a:rPr lang="ru-RU" sz="2400" b="1" dirty="0" smtClean="0"/>
              <a:t>, </a:t>
            </a:r>
            <a:r>
              <a:rPr lang="ru-RU" sz="2400" b="1" dirty="0" smtClean="0">
                <a:hlinkClick r:id="rId6" tooltip="Жёлтое море"/>
              </a:rPr>
              <a:t>Жёлтое</a:t>
            </a:r>
            <a:r>
              <a:rPr lang="ru-RU" sz="2400" b="1" dirty="0" smtClean="0"/>
              <a:t>, </a:t>
            </a:r>
            <a:r>
              <a:rPr lang="ru-RU" sz="2400" b="1" dirty="0" smtClean="0">
                <a:hlinkClick r:id="rId7" tooltip="Южно-Китайское море"/>
              </a:rPr>
              <a:t>Южно-Китайское</a:t>
            </a:r>
            <a:r>
              <a:rPr lang="ru-RU" sz="2400" b="1" dirty="0" smtClean="0"/>
              <a:t>, </a:t>
            </a:r>
            <a:r>
              <a:rPr lang="ru-RU" sz="2400" b="1" dirty="0" smtClean="0">
                <a:hlinkClick r:id="rId8" tooltip="Яванское море"/>
              </a:rPr>
              <a:t>Яванское</a:t>
            </a:r>
            <a:r>
              <a:rPr lang="ru-RU" sz="2400" b="1" dirty="0" smtClean="0"/>
              <a:t>, </a:t>
            </a:r>
            <a:r>
              <a:rPr lang="ru-RU" sz="2400" b="1" dirty="0" smtClean="0">
                <a:hlinkClick r:id="rId9" tooltip="Море Сулавеси"/>
              </a:rPr>
              <a:t>Сулавеси</a:t>
            </a:r>
            <a:r>
              <a:rPr lang="ru-RU" sz="2400" b="1" dirty="0" smtClean="0"/>
              <a:t>, </a:t>
            </a:r>
            <a:r>
              <a:rPr lang="ru-RU" sz="2400" b="1" dirty="0" smtClean="0">
                <a:hlinkClick r:id="rId10" tooltip="Море Сулу"/>
              </a:rPr>
              <a:t>Сулу</a:t>
            </a:r>
            <a:r>
              <a:rPr lang="ru-RU" sz="2400" b="1" dirty="0" smtClean="0"/>
              <a:t>, </a:t>
            </a:r>
            <a:r>
              <a:rPr lang="ru-RU" sz="2400" b="1" dirty="0" smtClean="0">
                <a:hlinkClick r:id="rId11" tooltip="Филиппинское море"/>
              </a:rPr>
              <a:t>Филиппинское</a:t>
            </a:r>
            <a:r>
              <a:rPr lang="ru-RU" sz="2400" b="1" dirty="0" smtClean="0"/>
              <a:t>, </a:t>
            </a:r>
            <a:r>
              <a:rPr lang="ru-RU" sz="2400" b="1" dirty="0" smtClean="0">
                <a:hlinkClick r:id="rId12" tooltip="Коралловое море"/>
              </a:rPr>
              <a:t>Коралловое</a:t>
            </a:r>
            <a:r>
              <a:rPr lang="ru-RU" sz="2400" b="1" dirty="0" smtClean="0"/>
              <a:t>, </a:t>
            </a:r>
            <a:r>
              <a:rPr lang="ru-RU" sz="2400" b="1" dirty="0" smtClean="0">
                <a:hlinkClick r:id="rId13" tooltip="Море Фиджи"/>
              </a:rPr>
              <a:t>Фиджи</a:t>
            </a:r>
            <a:r>
              <a:rPr lang="ru-RU" sz="2400" b="1" dirty="0" smtClean="0"/>
              <a:t>, </a:t>
            </a:r>
            <a:r>
              <a:rPr lang="ru-RU" sz="2400" b="1" dirty="0" err="1" smtClean="0">
                <a:hlinkClick r:id="rId14" tooltip="Тасманово море"/>
              </a:rPr>
              <a:t>Тасманово</a:t>
            </a:r>
            <a:r>
              <a:rPr lang="ru-RU" sz="2400" b="1" dirty="0" smtClean="0"/>
              <a:t> и др. </a:t>
            </a:r>
            <a:br>
              <a:rPr lang="ru-RU" sz="2400" b="1" dirty="0" smtClean="0"/>
            </a:br>
            <a:r>
              <a:rPr lang="ru-RU" sz="2400" b="1" dirty="0" smtClean="0"/>
              <a:t>Моря </a:t>
            </a:r>
            <a:r>
              <a:rPr lang="ru-RU" sz="2400" b="1" dirty="0" smtClean="0">
                <a:hlinkClick r:id="rId15" tooltip="Море Амундсена"/>
              </a:rPr>
              <a:t>Амундсена</a:t>
            </a:r>
            <a:r>
              <a:rPr lang="ru-RU" sz="2400" b="1" dirty="0" smtClean="0"/>
              <a:t>, </a:t>
            </a:r>
            <a:r>
              <a:rPr lang="ru-RU" sz="2400" b="1" dirty="0" smtClean="0">
                <a:hlinkClick r:id="rId16" tooltip="Море Беллинсгаузена"/>
              </a:rPr>
              <a:t>Беллинсгаузена</a:t>
            </a:r>
            <a:r>
              <a:rPr lang="ru-RU" sz="2400" b="1" dirty="0" smtClean="0"/>
              <a:t>, </a:t>
            </a:r>
            <a:r>
              <a:rPr lang="ru-RU" sz="2400" b="1" dirty="0" smtClean="0">
                <a:hlinkClick r:id="rId17" tooltip="Море Росса"/>
              </a:rPr>
              <a:t>Росса</a:t>
            </a:r>
            <a:r>
              <a:rPr lang="ru-RU" sz="2400" b="1" dirty="0" smtClean="0"/>
              <a:t> сейчас включают в </a:t>
            </a:r>
            <a:r>
              <a:rPr lang="ru-RU" sz="2400" b="1" dirty="0" smtClean="0">
                <a:hlinkClick r:id="rId18" tooltip="Южный океан"/>
              </a:rPr>
              <a:t>Южный океан</a:t>
            </a:r>
            <a:r>
              <a:rPr lang="ru-RU" sz="2400" b="1" dirty="0" smtClean="0"/>
              <a:t>.</a:t>
            </a:r>
            <a:br>
              <a:rPr lang="ru-RU" sz="2400" b="1" dirty="0" smtClean="0"/>
            </a:br>
            <a:r>
              <a:rPr lang="ru-RU" sz="2400" b="1" dirty="0" smtClean="0"/>
              <a:t>По количеству (около 10 тыс.) и общей площади островов (около 3,6 </a:t>
            </a:r>
            <a:r>
              <a:rPr lang="ru-RU" sz="2400" b="1" dirty="0" err="1" smtClean="0"/>
              <a:t>млн</a:t>
            </a:r>
            <a:r>
              <a:rPr lang="ru-RU" sz="2400" b="1" dirty="0" smtClean="0"/>
              <a:t> км²) Тихий океан занимает среди </a:t>
            </a:r>
            <a:r>
              <a:rPr lang="ru-RU" sz="2400" b="1" dirty="0" smtClean="0">
                <a:hlinkClick r:id="rId19" tooltip="Океан"/>
              </a:rPr>
              <a:t>океанов</a:t>
            </a:r>
            <a:r>
              <a:rPr lang="ru-RU" sz="2400" b="1" dirty="0" smtClean="0"/>
              <a:t> первое место. В северной части — </a:t>
            </a:r>
            <a:r>
              <a:rPr lang="ru-RU" sz="2400" b="1" dirty="0" smtClean="0">
                <a:hlinkClick r:id="rId20" tooltip="Алеутские острова"/>
              </a:rPr>
              <a:t>Алеутские</a:t>
            </a:r>
            <a:r>
              <a:rPr lang="ru-RU" sz="2400" b="1" dirty="0" smtClean="0"/>
              <a:t>; в западной — </a:t>
            </a:r>
            <a:r>
              <a:rPr lang="ru-RU" sz="2400" b="1" dirty="0" smtClean="0">
                <a:hlinkClick r:id="rId21" tooltip="Курильские острова"/>
              </a:rPr>
              <a:t>Курильские</a:t>
            </a:r>
            <a:r>
              <a:rPr lang="ru-RU" sz="2400" b="1" dirty="0" smtClean="0"/>
              <a:t>, </a:t>
            </a:r>
            <a:r>
              <a:rPr lang="ru-RU" sz="2400" b="1" dirty="0" smtClean="0">
                <a:hlinkClick r:id="rId22" tooltip="Сахалин"/>
              </a:rPr>
              <a:t>Сахалин</a:t>
            </a:r>
            <a:r>
              <a:rPr lang="ru-RU" sz="2400" b="1" dirty="0" smtClean="0"/>
              <a:t>, </a:t>
            </a:r>
            <a:r>
              <a:rPr lang="ru-RU" sz="2400" b="1" dirty="0" smtClean="0">
                <a:hlinkClick r:id="rId23" tooltip="Японские острова"/>
              </a:rPr>
              <a:t>Японские</a:t>
            </a:r>
            <a:r>
              <a:rPr lang="ru-RU" sz="2400" b="1" dirty="0" smtClean="0"/>
              <a:t>, </a:t>
            </a:r>
            <a:r>
              <a:rPr lang="ru-RU" sz="2400" b="1" dirty="0" smtClean="0">
                <a:hlinkClick r:id="rId24" tooltip="Филиппинские острова"/>
              </a:rPr>
              <a:t>Филиппинские</a:t>
            </a:r>
            <a:r>
              <a:rPr lang="ru-RU" sz="2400" b="1" dirty="0" smtClean="0"/>
              <a:t>, </a:t>
            </a:r>
            <a:r>
              <a:rPr lang="ru-RU" sz="2400" b="1" dirty="0" smtClean="0">
                <a:hlinkClick r:id="rId25" tooltip="Большие Зондские острова"/>
              </a:rPr>
              <a:t>Большие</a:t>
            </a:r>
            <a:r>
              <a:rPr lang="ru-RU" sz="2400" b="1" dirty="0" smtClean="0"/>
              <a:t> и </a:t>
            </a:r>
            <a:r>
              <a:rPr lang="ru-RU" sz="2400" b="1" dirty="0" smtClean="0">
                <a:hlinkClick r:id="rId26" tooltip="Малые Зондские острова"/>
              </a:rPr>
              <a:t>Малые </a:t>
            </a:r>
            <a:r>
              <a:rPr lang="ru-RU" sz="2400" b="1" dirty="0" err="1" smtClean="0">
                <a:hlinkClick r:id="rId26" tooltip="Малые Зондские острова"/>
              </a:rPr>
              <a:t>Зондские</a:t>
            </a:r>
            <a:r>
              <a:rPr lang="ru-RU" sz="2400" b="1" dirty="0" smtClean="0"/>
              <a:t>, </a:t>
            </a:r>
            <a:r>
              <a:rPr lang="ru-RU" sz="2400" b="1" dirty="0" smtClean="0">
                <a:hlinkClick r:id="rId27" tooltip="Новая Гвинея"/>
              </a:rPr>
              <a:t>Новая Гвинея</a:t>
            </a:r>
            <a:r>
              <a:rPr lang="ru-RU" sz="2400" b="1" dirty="0" smtClean="0"/>
              <a:t>, </a:t>
            </a:r>
            <a:r>
              <a:rPr lang="ru-RU" sz="2400" b="1" dirty="0" smtClean="0">
                <a:hlinkClick r:id="rId28" tooltip="Новая Зеландия"/>
              </a:rPr>
              <a:t>Новая Зеландия</a:t>
            </a:r>
            <a:r>
              <a:rPr lang="ru-RU" sz="2400" b="1" dirty="0" smtClean="0"/>
              <a:t>, </a:t>
            </a:r>
            <a:r>
              <a:rPr lang="ru-RU" sz="2400" b="1" dirty="0" smtClean="0">
                <a:hlinkClick r:id="rId29" tooltip="Тасмания"/>
              </a:rPr>
              <a:t>Тасмания</a:t>
            </a:r>
            <a:r>
              <a:rPr lang="ru-RU" sz="2400" b="1" dirty="0" smtClean="0"/>
              <a:t>; в центральной и южной — многочисленные мелкие острова.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4000" b="1" dirty="0" smtClean="0">
                <a:solidFill>
                  <a:srgbClr val="FF0000"/>
                </a:solidFill>
              </a:rPr>
              <a:t>Отметьте острова и моря Тихого океана на карте.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700" b="1" dirty="0" smtClean="0">
                <a:solidFill>
                  <a:srgbClr val="0000FF"/>
                </a:solidFill>
                <a:latin typeface="Monotype Corsiva" pitchFamily="66" charset="0"/>
              </a:rPr>
              <a:t>Рельеф   дна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447199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Рельеф дна разнообразен.  На востоке — </a:t>
            </a:r>
            <a:r>
              <a:rPr lang="ru-RU" b="1" dirty="0" smtClean="0">
                <a:hlinkClick r:id="rId2" tooltip="Восточно-Тихоокеанское поднятие (страница отсутствует)"/>
              </a:rPr>
              <a:t>Восточно-Тихоокеанское поднятие</a:t>
            </a:r>
            <a:r>
              <a:rPr lang="ru-RU" b="1" dirty="0" smtClean="0"/>
              <a:t>, в центральной части много котловин (Северо-Восточная, Северо-Западная, Центральная, Восточная, Южная и др.), глубоководные желоба: на севере — Алеутский, </a:t>
            </a:r>
            <a:r>
              <a:rPr lang="ru-RU" b="1" dirty="0" err="1" smtClean="0"/>
              <a:t>Курило-Камчатский</a:t>
            </a:r>
            <a:r>
              <a:rPr lang="ru-RU" b="1" dirty="0" smtClean="0"/>
              <a:t>, </a:t>
            </a:r>
            <a:r>
              <a:rPr lang="ru-RU" b="1" dirty="0" err="1" smtClean="0"/>
              <a:t>Идзу-Бонинский</a:t>
            </a:r>
            <a:r>
              <a:rPr lang="ru-RU" b="1" dirty="0" smtClean="0"/>
              <a:t>; </a:t>
            </a:r>
          </a:p>
          <a:p>
            <a:pPr>
              <a:buNone/>
            </a:pPr>
            <a:r>
              <a:rPr lang="ru-RU" b="1" dirty="0" smtClean="0"/>
              <a:t>на западе — </a:t>
            </a:r>
            <a:r>
              <a:rPr lang="ru-RU" b="1" dirty="0" err="1" smtClean="0">
                <a:hlinkClick r:id="rId3" tooltip="Марианская впадина"/>
              </a:rPr>
              <a:t>Марианский</a:t>
            </a:r>
            <a:r>
              <a:rPr lang="ru-RU" b="1" dirty="0" smtClean="0"/>
              <a:t> (с максимальной глубиной </a:t>
            </a:r>
          </a:p>
          <a:p>
            <a:pPr>
              <a:buNone/>
            </a:pPr>
            <a:r>
              <a:rPr lang="ru-RU" b="1" dirty="0" smtClean="0"/>
              <a:t>Мирового океана — 11 022 м), Филиппинский и др.; </a:t>
            </a:r>
          </a:p>
          <a:p>
            <a:pPr>
              <a:buNone/>
            </a:pPr>
            <a:r>
              <a:rPr lang="ru-RU" b="1" dirty="0" smtClean="0"/>
              <a:t>на востоке — </a:t>
            </a:r>
            <a:r>
              <a:rPr lang="ru-RU" b="1" dirty="0" err="1" smtClean="0"/>
              <a:t>Центрально-Американский</a:t>
            </a:r>
            <a:r>
              <a:rPr lang="ru-RU" b="1" dirty="0" smtClean="0"/>
              <a:t>, Перуанский</a:t>
            </a:r>
          </a:p>
          <a:p>
            <a:pPr>
              <a:buNone/>
            </a:pPr>
            <a:r>
              <a:rPr lang="ru-RU" b="1" dirty="0" smtClean="0"/>
              <a:t> и другие.</a:t>
            </a:r>
          </a:p>
          <a:p>
            <a:endParaRPr lang="ru-RU" dirty="0"/>
          </a:p>
        </p:txBody>
      </p:sp>
      <p:pic>
        <p:nvPicPr>
          <p:cNvPr id="18434" name="Picture 2" descr="Картинка 47 из 120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2643182"/>
            <a:ext cx="5076825" cy="3810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300" b="1" dirty="0" smtClean="0">
                <a:latin typeface="Monotype Corsiva" pitchFamily="66" charset="0"/>
              </a:rPr>
              <a:t>Течения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Основные поверхностные течения: в северной части Тихого океана — </a:t>
            </a:r>
            <a:r>
              <a:rPr lang="ru-RU" dirty="0" smtClean="0">
                <a:solidFill>
                  <a:srgbClr val="FF0000"/>
                </a:solidFill>
              </a:rPr>
              <a:t>тёплые Куросио, </a:t>
            </a:r>
            <a:r>
              <a:rPr lang="ru-RU" dirty="0" err="1" smtClean="0">
                <a:solidFill>
                  <a:srgbClr val="FF0000"/>
                </a:solidFill>
              </a:rPr>
              <a:t>Северо-Тихоокеанское</a:t>
            </a:r>
            <a:r>
              <a:rPr lang="ru-RU" dirty="0" smtClean="0">
                <a:solidFill>
                  <a:srgbClr val="FF0000"/>
                </a:solidFill>
              </a:rPr>
              <a:t> и </a:t>
            </a:r>
            <a:r>
              <a:rPr lang="ru-RU" dirty="0" err="1" smtClean="0">
                <a:solidFill>
                  <a:srgbClr val="FF0000"/>
                </a:solidFill>
              </a:rPr>
              <a:t>Аляскинское</a:t>
            </a:r>
            <a:r>
              <a:rPr lang="ru-RU" dirty="0" smtClean="0"/>
              <a:t> </a:t>
            </a:r>
            <a:r>
              <a:rPr lang="ru-RU" dirty="0" err="1" smtClean="0"/>
              <a:t>и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00FF"/>
                </a:solidFill>
              </a:rPr>
              <a:t>холодные Калифорнийское и Курильское; </a:t>
            </a:r>
            <a:r>
              <a:rPr lang="ru-RU" dirty="0" smtClean="0"/>
              <a:t>в южной части — тёплые </a:t>
            </a:r>
            <a:r>
              <a:rPr lang="ru-RU" dirty="0" smtClean="0">
                <a:solidFill>
                  <a:srgbClr val="FF0000"/>
                </a:solidFill>
              </a:rPr>
              <a:t>Южно-Пассатное и Восточно-Австралийское </a:t>
            </a:r>
            <a:r>
              <a:rPr lang="ru-RU" dirty="0" smtClean="0"/>
              <a:t>и холодные </a:t>
            </a:r>
            <a:r>
              <a:rPr lang="ru-RU" dirty="0" smtClean="0">
                <a:solidFill>
                  <a:srgbClr val="0000FF"/>
                </a:solidFill>
              </a:rPr>
              <a:t>Западных Ветров и Перуанское</a:t>
            </a:r>
            <a:r>
              <a:rPr lang="ru-RU" dirty="0" smtClean="0"/>
              <a:t>. Температура воды на поверхности у </a:t>
            </a:r>
            <a:r>
              <a:rPr lang="ru-RU" dirty="0" smtClean="0">
                <a:hlinkClick r:id="rId2" tooltip="Экватор"/>
              </a:rPr>
              <a:t>экватора</a:t>
            </a:r>
            <a:r>
              <a:rPr lang="ru-RU" dirty="0" smtClean="0"/>
              <a:t> от 26 до 29 °C, в приполярных областях до −0,5°C. </a:t>
            </a:r>
            <a:r>
              <a:rPr lang="ru-RU" dirty="0" smtClean="0">
                <a:hlinkClick r:id="rId3" tooltip="Солёность"/>
              </a:rPr>
              <a:t>Солёность</a:t>
            </a:r>
            <a:r>
              <a:rPr lang="ru-RU" dirty="0" smtClean="0"/>
              <a:t> 30-36,5 ‰.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200" b="1" dirty="0" smtClean="0">
                <a:solidFill>
                  <a:srgbClr val="FF0000"/>
                </a:solidFill>
              </a:rPr>
              <a:t>Отметьте течения Тихого океана на контурной карте.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452</Words>
  <Application>Microsoft Office PowerPoint</Application>
  <PresentationFormat>Экран (4:3)</PresentationFormat>
  <Paragraphs>78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Тихий океан</vt:lpstr>
      <vt:lpstr>    Географическое положение</vt:lpstr>
      <vt:lpstr>РАЗМЕР Площадь с морями 178,620 млн км², объём 710 млн км³, средняя глубина 3980 м, максимальная 11022 м. Тихий океан занимает половину всей водной поверхности Земли, и более тридцати процентов площади поверхности планеты. </vt:lpstr>
      <vt:lpstr> Название Первоначальное его название — «Великий», и оно было дано испанцем Васко Нуньес де Бальбоа, который, исследуя Новый Свет, 30 сентября 1513 г. пересёк Панамский перешеек с севера на юг. Магеллан открыл Тихий океан осенью 1520 года и назвал океан Тихим океаном, «потому что, — как сообщает один из участников, за время перехода от Огненной Земли до Филиппинских островов, более трёх месяцев — мы ни разу не испытали ни малейшей бури». </vt:lpstr>
      <vt:lpstr>В 1534 году по заданию испанского короля Карлоса V первооткрыватель Тихого океана кастильский идальго дон Васко Нуньес де Бальбоа произвел первые топографические исследования для постройки канала через Панамский</vt:lpstr>
      <vt:lpstr>Карта - путь Васко Нуньеса Бальбоа, Центральная Америка, 1513 год.</vt:lpstr>
      <vt:lpstr>  Состав Моря: Берингово, Охотское, Японское, Восточно-Китайское, Жёлтое, Южно-Китайское, Яванское, Сулавеси, Сулу, Филиппинское, Коралловое, Фиджи, Тасманово и др.  Моря Амундсена, Беллинсгаузена, Росса сейчас включают в Южный океан. По количеству (около 10 тыс.) и общей площади островов (около 3,6 млн км²) Тихий океан занимает среди океанов первое место. В северной части — Алеутские; в западной — Курильские, Сахалин, Японские, Филиппинские, Большие и Малые Зондские, Новая Гвинея, Новая Зеландия, Тасмания; в центральной и южной — многочисленные мелкие острова.  Отметьте острова и моря Тихого океана на карте. </vt:lpstr>
      <vt:lpstr>Рельеф   дна </vt:lpstr>
      <vt:lpstr>Течения </vt:lpstr>
      <vt:lpstr>Слайд 10</vt:lpstr>
      <vt:lpstr>Слайд 11</vt:lpstr>
      <vt:lpstr>Растительный  и животный мир  Тихого океана</vt:lpstr>
      <vt:lpstr>Экономическое значение </vt:lpstr>
      <vt:lpstr>Линия перемены даты</vt:lpstr>
      <vt:lpstr>Выполнить тест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МОУ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Тихий океан</dc:title>
  <dc:creator>Директор</dc:creator>
  <cp:lastModifiedBy>Директор</cp:lastModifiedBy>
  <cp:revision>6</cp:revision>
  <dcterms:created xsi:type="dcterms:W3CDTF">2008-12-17T05:50:51Z</dcterms:created>
  <dcterms:modified xsi:type="dcterms:W3CDTF">2008-12-17T06:48:02Z</dcterms:modified>
</cp:coreProperties>
</file>